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4"/>
  </p:notesMasterIdLst>
  <p:sldIdLst>
    <p:sldId id="859" r:id="rId3"/>
    <p:sldId id="1238" r:id="rId4"/>
    <p:sldId id="1239" r:id="rId5"/>
    <p:sldId id="1268" r:id="rId6"/>
    <p:sldId id="1266" r:id="rId7"/>
    <p:sldId id="1267" r:id="rId8"/>
    <p:sldId id="1269" r:id="rId9"/>
    <p:sldId id="1270" r:id="rId10"/>
    <p:sldId id="1248" r:id="rId11"/>
    <p:sldId id="1272" r:id="rId12"/>
    <p:sldId id="1271" r:id="rId13"/>
    <p:sldId id="1249" r:id="rId14"/>
    <p:sldId id="1251" r:id="rId15"/>
    <p:sldId id="1252" r:id="rId16"/>
    <p:sldId id="1263" r:id="rId17"/>
    <p:sldId id="1264" r:id="rId18"/>
    <p:sldId id="1265" r:id="rId19"/>
    <p:sldId id="1273" r:id="rId20"/>
    <p:sldId id="1274" r:id="rId21"/>
    <p:sldId id="1253" r:id="rId22"/>
    <p:sldId id="1254" r:id="rId23"/>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00AEEF"/>
    <a:srgbClr val="006EC0"/>
    <a:srgbClr val="F38928"/>
    <a:srgbClr val="FBC9BC"/>
    <a:srgbClr val="FEE2D1"/>
    <a:srgbClr val="F36821"/>
    <a:srgbClr val="D3ECE9"/>
    <a:srgbClr val="E6E1E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024" autoAdjust="0"/>
    <p:restoredTop sz="94606" autoAdjust="0"/>
  </p:normalViewPr>
  <p:slideViewPr>
    <p:cSldViewPr showGuides="1">
      <p:cViewPr varScale="1">
        <p:scale>
          <a:sx n="111" d="100"/>
          <a:sy n="111" d="100"/>
        </p:scale>
        <p:origin x="738" y="120"/>
      </p:cViewPr>
      <p:guideLst>
        <p:guide orient="horz" pos="2160"/>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notesMaster" Target="notesMasters/notesMaster1.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39878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实验班提优训练</a:t>
            </a:r>
            <a:r>
              <a:rPr lang="zh-CN" altLang="en-US" sz="2000" baseline="0" smtClean="0">
                <a:solidFill>
                  <a:prstClr val="black"/>
                </a:solidFill>
                <a:latin typeface="楷体" panose="02010609060101010101" pitchFamily="49" charset="-122"/>
                <a:ea typeface="楷体" panose="02010609060101010101" pitchFamily="49" charset="-122"/>
              </a:rPr>
              <a:t> 高中物理 必修 第二册 </a:t>
            </a:r>
            <a:r>
              <a:rPr lang="en-US" altLang="zh-CN" sz="2000" baseline="0"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2.png"/><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2.png"/><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0.png"/><Relationship Id="rId1" Type="http://schemas.openxmlformats.org/officeDocument/2006/relationships/image" Target="../media/image1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1.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1.pn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7.png"/><Relationship Id="rId2" Type="http://schemas.openxmlformats.org/officeDocument/2006/relationships/image" Target="../media/image23.png"/><Relationship Id="rId1"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5.png"/><Relationship Id="rId1" Type="http://schemas.openxmlformats.org/officeDocument/2006/relationships/image" Target="../media/image24.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7.png"/><Relationship Id="rId2" Type="http://schemas.openxmlformats.org/officeDocument/2006/relationships/image" Target="../media/image27.png"/><Relationship Id="rId1"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4.png"/><Relationship Id="rId1" Type="http://schemas.openxmlformats.org/officeDocument/2006/relationships/image" Target="../media/image28.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9.png"/><Relationship Id="rId1"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万有引力定律及航天</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人类对太空的不懈探索</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1.eps" descr="id:2147489599;FounderCES"/>
          <p:cNvPicPr/>
          <p:nvPr/>
        </p:nvPicPr>
        <p:blipFill>
          <a:blip r:embed="rId1"/>
          <a:stretch>
            <a:fillRect/>
          </a:stretch>
        </p:blipFill>
        <p:spPr>
          <a:xfrm>
            <a:off x="325676" y="908720"/>
            <a:ext cx="1203325" cy="387350"/>
          </a:xfrm>
          <a:prstGeom prst="rect">
            <a:avLst/>
          </a:prstGeom>
        </p:spPr>
      </p:pic>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764704"/>
                <a:ext cx="11485848" cy="3036570"/>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江苏南京市中华中学期中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）科学家对银河系中心附近的某颗恒星进行了多年的持续观测，绘出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1994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年间该恒星的位置如图所示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设地球到太阳的距离为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，科学家认为该恒星的运动轨迹是半长轴约为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1 000</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的椭圆，且在银河系中心可能存在质量很大的黑洞</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地球绕太阳公转周期为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年，请根据题中和图中给出的数据，估算太阳质量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与黑洞质量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的比值</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den>
                    </m:f>
                  </m:oMath>
                </a14:m>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764704"/>
                <a:ext cx="11485848" cy="3036570"/>
              </a:xfrm>
              <a:blipFill rotWithShape="1">
                <a:blip r:embed="rId2"/>
                <a:stretch>
                  <a:fillRect l="-2" t="-5" r="1" b="5"/>
                </a:stretch>
              </a:blipFill>
            </p:spPr>
            <p:txBody>
              <a:bodyPr/>
              <a:lstStyle/>
              <a:p>
                <a:r>
                  <a:rPr lang="zh-CN" altLang="en-US">
                    <a:noFill/>
                  </a:rPr>
                  <a:t> </a:t>
                </a:r>
              </a:p>
            </p:txBody>
          </p:sp>
        </mc:Fallback>
      </mc:AlternateContent>
      <p:pic>
        <p:nvPicPr>
          <p:cNvPr id="4" name="25lk897.jpg" descr="id:2147493326;FounderCES"/>
          <p:cNvPicPr/>
          <p:nvPr/>
        </p:nvPicPr>
        <p:blipFill>
          <a:blip r:embed="rId3"/>
          <a:stretch>
            <a:fillRect/>
          </a:stretch>
        </p:blipFill>
        <p:spPr>
          <a:xfrm>
            <a:off x="3574926" y="3861048"/>
            <a:ext cx="3829050" cy="220472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9" name="内容占位符 8"/>
              <p:cNvSpPr>
                <a:spLocks noGrp="1"/>
              </p:cNvSpPr>
              <p:nvPr>
                <p:ph idx="1"/>
              </p:nvPr>
            </p:nvSpPr>
            <p:spPr>
              <a:xfrm>
                <a:off x="360854" y="332656"/>
                <a:ext cx="11485848" cy="4970145"/>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恒星的周期为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由题图中数据可得</a:t>
                </a:r>
                <a14:m>
                  <m:oMath xmlns:m="http://schemas.openxmlformats.org/officeDocument/2006/math">
                    <m:f>
                      <m:f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r>
                          <m:rPr>
                            <m:nor/>
                          </m:rP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1994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可得恒星的周期为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设地球质量为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由万有引力提供向心力可得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𝒎𝒎</m:t>
                        </m:r>
                        <m:r>
                          <m:rPr>
                            <m:nor/>
                          </m:rP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num>
                      <m:den>
                        <m:sSup>
                          <m:sSup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sSup>
                          <m:sSup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𝐑</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m:t>
                        </m:r>
                        <m:sSup>
                          <m:sSup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设恒星的质量为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黑洞质量为</a:t>
                </a:r>
                <a:r>
                  <a:rPr lang="en-US" altLang="zh-CN" b="1" i="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根据开普勒第三定律</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恒星的运动轨迹是半长轴</a:t>
                </a:r>
                <a:r>
                  <a:rPr lang="en-US" altLang="zh-CN" b="1" i="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1 000</a:t>
                </a:r>
                <a:r>
                  <a:rPr lang="en-US" altLang="zh-CN" b="1" i="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的椭圆</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可等效为半径</a:t>
                </a:r>
                <a:r>
                  <a:rPr lang="en-US" altLang="zh-CN" b="1" i="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1 000</a:t>
                </a:r>
                <a:r>
                  <a:rPr lang="en-US" altLang="zh-CN" b="1" i="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的圆</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则由万有引力提供向心力可得</a:t>
                </a:r>
                <a:r>
                  <a:rPr lang="en-US" altLang="zh-CN" b="1" i="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u="wavy">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𝑴𝒎</m:t>
                        </m:r>
                        <m:r>
                          <m:rPr>
                            <m:nor/>
                          </m:rPr>
                          <a:rPr lang="en-US" altLang="zh-CN" b="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m:t>
                        </m:r>
                      </m:num>
                      <m:den>
                        <m:r>
                          <m:rPr>
                            <m:nor/>
                          </m:rPr>
                          <a:rPr lang="zh-CN" altLang="zh-CN" b="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m:t>
                        </m:r>
                        <m: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𝟏</m:t>
                        </m:r>
                        <m: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𝟎𝟎𝟎</m:t>
                        </m:r>
                        <m: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𝑹</m:t>
                        </m:r>
                        <m:sSup>
                          <m:sSupPr>
                            <m:ctrlPr>
                              <a:rPr lang="zh-CN" altLang="zh-CN" b="1" i="1" u="wavy">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u="wavy">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b="1" i="1" u="wavy">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𝛑</m:t>
                            </m:r>
                          </m:e>
                          <m:sup>
                            <m: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𝟐</m:t>
                            </m:r>
                          </m:sup>
                        </m:sSup>
                      </m:num>
                      <m:den>
                        <m:sSup>
                          <m:sSupPr>
                            <m:ctrlPr>
                              <a:rPr lang="zh-CN" altLang="zh-CN" b="1" i="1" u="wavy">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𝐓</m:t>
                            </m:r>
                            <m:r>
                              <m:rPr>
                                <m:nor/>
                              </m:rP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u="wavy">
                    <a:solidFill>
                      <a:srgbClr val="000000"/>
                    </a:solidFill>
                    <a:uFill>
                      <a:solidFill>
                        <a:srgbClr val="00B0F0"/>
                      </a:solidFill>
                    </a:u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1 000</a:t>
                </a:r>
                <a:r>
                  <a:rPr lang="en-US" altLang="zh-CN" b="1" i="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mc:Choice>
        <mc:Fallback>
          <p:sp>
            <p:nvSpPr>
              <p:cNvPr id="9" name="内容占位符 8"/>
              <p:cNvSpPr>
                <a:spLocks noRot="1" noChangeAspect="1" noMove="1" noResize="1" noEditPoints="1" noAdjustHandles="1" noChangeArrowheads="1" noChangeShapeType="1" noTextEdit="1"/>
              </p:cNvSpPr>
              <p:nvPr>
                <p:ph idx="1"/>
              </p:nvPr>
            </p:nvSpPr>
            <p:spPr>
              <a:xfrm>
                <a:off x="360854" y="332656"/>
                <a:ext cx="11485848" cy="4970145"/>
              </a:xfrm>
              <a:blipFill rotWithShape="1">
                <a:blip r:embed="rId1"/>
                <a:stretch>
                  <a:fillRect l="-2" t="-11" r="1" b="11"/>
                </a:stretch>
              </a:blipFill>
            </p:spPr>
            <p:txBody>
              <a:bodyPr/>
              <a:lstStyle/>
              <a:p>
                <a:r>
                  <a:rPr lang="zh-CN" altLang="en-US">
                    <a:noFill/>
                  </a:rPr>
                  <a:t> </a:t>
                </a:r>
              </a:p>
            </p:txBody>
          </p:sp>
        </mc:Fallback>
      </mc:AlternateContent>
      <p:pic>
        <p:nvPicPr>
          <p:cNvPr id="3" name="24解析.eps" descr="id:2147493333;FounderCES"/>
          <p:cNvPicPr/>
          <p:nvPr/>
        </p:nvPicPr>
        <p:blipFill>
          <a:blip r:embed="rId2"/>
          <a:stretch>
            <a:fillRect/>
          </a:stretch>
        </p:blipFill>
        <p:spPr>
          <a:xfrm>
            <a:off x="478582" y="783288"/>
            <a:ext cx="988060" cy="352425"/>
          </a:xfrm>
          <a:prstGeom prst="rect">
            <a:avLst/>
          </a:prstGeom>
        </p:spPr>
      </p:pic>
      <p:sp>
        <p:nvSpPr>
          <p:cNvPr id="2" name="矩形 1"/>
          <p:cNvSpPr/>
          <p:nvPr/>
        </p:nvSpPr>
        <p:spPr>
          <a:xfrm>
            <a:off x="262558" y="4505052"/>
            <a:ext cx="9118728" cy="2308324"/>
          </a:xfrm>
          <a:prstGeom prst="rect">
            <a:avLst/>
          </a:prstGeom>
        </p:spPr>
        <p:txBody>
          <a:bodyPr wrap="square">
            <a:spAutoFit/>
          </a:bodyPr>
          <a:lstStyle/>
          <a:p>
            <a:pPr algn="just">
              <a:lnSpc>
                <a:spcPct val="150000"/>
              </a:lnSpc>
              <a:spcAft>
                <a:spcPts val="0"/>
              </a:spcAft>
              <a:tabLst>
                <a:tab pos="5850890" algn="l"/>
              </a:tabLst>
            </a:pPr>
            <a:r>
              <a:rPr lang="en-US" altLang="zh-CN" sz="2400" smtClean="0">
                <a:solidFill>
                  <a:srgbClr val="006EC0"/>
                </a:solidFill>
                <a:ea typeface="楷体" panose="02010609060101010101" pitchFamily="49" charset="-122"/>
                <a:cs typeface="Times New Roman" panose="02020603050405020304" pitchFamily="18" charset="0"/>
              </a:rPr>
              <a:t>           </a:t>
            </a:r>
            <a:r>
              <a:rPr lang="zh-CN" altLang="zh-CN" sz="2400" smtClean="0">
                <a:solidFill>
                  <a:srgbClr val="006EC0"/>
                </a:solidFill>
                <a:ea typeface="楷体" panose="02010609060101010101" pitchFamily="49" charset="-122"/>
                <a:cs typeface="Times New Roman" panose="02020603050405020304" pitchFamily="18" charset="0"/>
              </a:rPr>
              <a:t>知道</a:t>
            </a:r>
            <a:r>
              <a:rPr lang="zh-CN" altLang="zh-CN" sz="2400">
                <a:solidFill>
                  <a:srgbClr val="006EC0"/>
                </a:solidFill>
                <a:ea typeface="楷体" panose="02010609060101010101" pitchFamily="49" charset="-122"/>
                <a:cs typeface="Times New Roman" panose="02020603050405020304" pitchFamily="18" charset="0"/>
              </a:rPr>
              <a:t>恒星沿椭圆轨道运动的周期和半长轴计算中心天体的质量时</a:t>
            </a:r>
            <a:r>
              <a:rPr lang="zh-CN" altLang="zh-CN" sz="2400">
                <a:solidFill>
                  <a:srgbClr val="006EC0"/>
                </a:solidFill>
                <a:cs typeface="Times New Roman" panose="02020603050405020304" pitchFamily="18" charset="0"/>
              </a:rPr>
              <a:t>，</a:t>
            </a:r>
            <a:r>
              <a:rPr lang="zh-CN" altLang="zh-CN" sz="2400">
                <a:solidFill>
                  <a:srgbClr val="006EC0"/>
                </a:solidFill>
                <a:ea typeface="楷体" panose="02010609060101010101" pitchFamily="49" charset="-122"/>
                <a:cs typeface="Times New Roman" panose="02020603050405020304" pitchFamily="18" charset="0"/>
              </a:rPr>
              <a:t>先根据开普勒第三定律得到半径与椭圆轨道半长轴相同的圆轨道的恒星的周期</a:t>
            </a:r>
            <a:r>
              <a:rPr lang="zh-CN" altLang="zh-CN" sz="2400">
                <a:solidFill>
                  <a:srgbClr val="006EC0"/>
                </a:solidFill>
                <a:cs typeface="Times New Roman" panose="02020603050405020304" pitchFamily="18" charset="0"/>
              </a:rPr>
              <a:t>，</a:t>
            </a:r>
            <a:r>
              <a:rPr lang="zh-CN" altLang="zh-CN" sz="2400">
                <a:solidFill>
                  <a:srgbClr val="006EC0"/>
                </a:solidFill>
                <a:ea typeface="楷体" panose="02010609060101010101" pitchFamily="49" charset="-122"/>
                <a:cs typeface="Times New Roman" panose="02020603050405020304" pitchFamily="18" charset="0"/>
              </a:rPr>
              <a:t>然后对圆轨道恒星根据万有引力提供向心力列式求解</a:t>
            </a:r>
            <a:r>
              <a:rPr lang="en-US" altLang="zh-CN" sz="2400">
                <a:solidFill>
                  <a:srgbClr val="006EC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pic>
        <p:nvPicPr>
          <p:cNvPr id="4" name="图片 3"/>
          <p:cNvPicPr>
            <a:picLocks noChangeAspect="1"/>
          </p:cNvPicPr>
          <p:nvPr/>
        </p:nvPicPr>
        <p:blipFill>
          <a:blip r:embed="rId3"/>
          <a:stretch>
            <a:fillRect/>
          </a:stretch>
        </p:blipFill>
        <p:spPr>
          <a:xfrm>
            <a:off x="442939" y="4555444"/>
            <a:ext cx="621880" cy="511674"/>
          </a:xfrm>
          <a:prstGeom prst="rect">
            <a:avLst/>
          </a:prstGeom>
        </p:spPr>
      </p:pic>
      <p:pic>
        <p:nvPicPr>
          <p:cNvPr id="6" name="25lk897.jpg" descr="id:2147493326;FounderCES"/>
          <p:cNvPicPr/>
          <p:nvPr/>
        </p:nvPicPr>
        <p:blipFill>
          <a:blip r:embed="rId4"/>
          <a:stretch>
            <a:fillRect/>
          </a:stretch>
        </p:blipFill>
        <p:spPr>
          <a:xfrm>
            <a:off x="9447815" y="4725144"/>
            <a:ext cx="2521451" cy="1538529"/>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9" name="内容占位符 8"/>
              <p:cNvSpPr>
                <a:spLocks noGrp="1"/>
              </p:cNvSpPr>
              <p:nvPr>
                <p:ph idx="1"/>
              </p:nvPr>
            </p:nvSpPr>
            <p:spPr>
              <a:xfrm>
                <a:off x="360854" y="778837"/>
                <a:ext cx="11485848" cy="1866537"/>
              </a:xfrm>
            </p:spPr>
            <p:txBody>
              <a:bodyPr/>
              <a:lstStyle/>
              <a:p>
                <a:pPr hangingPunct="0">
                  <a:spcAft>
                    <a:spcPts val="0"/>
                  </a:spcAft>
                  <a:tabLst>
                    <a:tab pos="5850890" algn="l"/>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𝟎𝟎𝟎𝐑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𝐆</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r>
                              <m:rPr>
                                <m:nor/>
                              </m:rP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可得太阳与黑洞的质量比为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𝟎𝟎𝟎</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den>
                    </m:f>
                  </m:oMath>
                </a14:m>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r>
                              <m:rPr>
                                <m:nor/>
                              </m:rP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𝟎𝟎</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𝟎𝟎</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den>
                    </m:f>
                  </m:oMath>
                </a14:m>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9" name="内容占位符 8"/>
              <p:cNvSpPr>
                <a:spLocks noRot="1" noChangeAspect="1" noMove="1" noResize="1" noEditPoints="1" noAdjustHandles="1" noChangeArrowheads="1" noChangeShapeType="1" noTextEdit="1"/>
              </p:cNvSpPr>
              <p:nvPr>
                <p:ph idx="1"/>
              </p:nvPr>
            </p:nvSpPr>
            <p:spPr>
              <a:xfrm>
                <a:off x="360854" y="778837"/>
                <a:ext cx="11485848" cy="1866537"/>
              </a:xfrm>
              <a:blipFill rotWithShape="1">
                <a:blip r:embed="rId1"/>
                <a:stretch>
                  <a:fillRect l="-2" t="-18" r="1" b="-12011"/>
                </a:stretch>
              </a:blipFill>
            </p:spPr>
            <p:txBody>
              <a:bodyPr/>
              <a:lstStyle/>
              <a:p>
                <a:r>
                  <a:rPr lang="zh-CN" altLang="en-US">
                    <a:noFill/>
                  </a:rPr>
                  <a:t> </a:t>
                </a:r>
              </a:p>
            </p:txBody>
          </p:sp>
        </mc:Fallback>
      </mc:AlternateContent>
      <p:pic>
        <p:nvPicPr>
          <p:cNvPr id="3" name="24答案.eps" descr="id:2147493347;FounderCES"/>
          <p:cNvPicPr/>
          <p:nvPr/>
        </p:nvPicPr>
        <p:blipFill>
          <a:blip r:embed="rId2"/>
          <a:stretch>
            <a:fillRect/>
          </a:stretch>
        </p:blipFill>
        <p:spPr>
          <a:xfrm>
            <a:off x="406574" y="3013311"/>
            <a:ext cx="934720" cy="333375"/>
          </a:xfrm>
          <a:prstGeom prst="rect">
            <a:avLst/>
          </a:prstGeom>
        </p:spPr>
      </p:pic>
      <mc:AlternateContent xmlns:mc="http://schemas.openxmlformats.org/markup-compatibility/2006">
        <mc:Choice xmlns:a14="http://schemas.microsoft.com/office/drawing/2010/main" Requires="a14">
          <p:sp>
            <p:nvSpPr>
              <p:cNvPr id="4" name="矩形 3"/>
              <p:cNvSpPr/>
              <p:nvPr/>
            </p:nvSpPr>
            <p:spPr>
              <a:xfrm>
                <a:off x="1543480" y="2525613"/>
                <a:ext cx="1183005" cy="960120"/>
              </a:xfrm>
              <a:prstGeom prst="rect">
                <a:avLst/>
              </a:prstGeom>
            </p:spPr>
            <p:txBody>
              <a:bodyPr wrap="none">
                <a:spAutoFit/>
              </a:bodyPr>
              <a:lstStyle/>
              <a:p>
                <a:pPr algn="just">
                  <a:lnSpc>
                    <a:spcPct val="150000"/>
                  </a:lnSpc>
                  <a:spcAft>
                    <a:spcPts val="0"/>
                  </a:spcAft>
                  <a:tabLst>
                    <a:tab pos="5850890" algn="l"/>
                  </a:tabLst>
                </a:pP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m:t>
                        </m:r>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a:solidFill>
                                  <a:srgbClr val="000000"/>
                                </a:solidFill>
                                <a:latin typeface="Cambria Math" panose="02040503050406030204" pitchFamily="18" charset="0"/>
                                <a:cs typeface="Times New Roman" panose="02020603050405020304" pitchFamily="18" charset="0"/>
                              </a:rPr>
                              <m:t>𝟔</m:t>
                            </m:r>
                          </m:e>
                          <m:sup>
                            <m:r>
                              <a:rPr lang="en-US" altLang="zh-CN" sz="2400" i="1">
                                <a:solidFill>
                                  <a:srgbClr val="000000"/>
                                </a:solidFill>
                                <a:latin typeface="Cambria Math" panose="02040503050406030204" pitchFamily="18" charset="0"/>
                                <a:cs typeface="Times New Roman" panose="02020603050405020304" pitchFamily="18" charset="0"/>
                              </a:rPr>
                              <m:t>𝟐</m:t>
                            </m:r>
                          </m:sup>
                        </m:sSup>
                      </m:num>
                      <m:den>
                        <m:r>
                          <a:rPr lang="en-US" altLang="zh-CN" sz="2400" i="1">
                            <a:solidFill>
                              <a:srgbClr val="000000"/>
                            </a:solidFill>
                            <a:latin typeface="Cambria Math" panose="02040503050406030204" pitchFamily="18" charset="0"/>
                            <a:cs typeface="Times New Roman" panose="02020603050405020304" pitchFamily="18" charset="0"/>
                          </a:rPr>
                          <m:t>𝟏</m:t>
                        </m:r>
                        <m:r>
                          <a:rPr lang="en-US" altLang="zh-CN" sz="2400" i="1">
                            <a:solidFill>
                              <a:srgbClr val="000000"/>
                            </a:solidFill>
                            <a:latin typeface="Cambria Math" panose="02040503050406030204" pitchFamily="18" charset="0"/>
                            <a:cs typeface="Times New Roman" panose="02020603050405020304" pitchFamily="18" charset="0"/>
                          </a:rPr>
                          <m:t> </m:t>
                        </m:r>
                        <m:r>
                          <a:rPr lang="en-US" altLang="zh-CN" sz="2400" i="1">
                            <a:solidFill>
                              <a:srgbClr val="000000"/>
                            </a:solidFill>
                            <a:latin typeface="Cambria Math" panose="02040503050406030204" pitchFamily="18" charset="0"/>
                            <a:cs typeface="Times New Roman" panose="02020603050405020304" pitchFamily="18" charset="0"/>
                          </a:rPr>
                          <m:t>𝟎𝟎</m:t>
                        </m:r>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a:solidFill>
                                  <a:srgbClr val="000000"/>
                                </a:solidFill>
                                <a:latin typeface="Cambria Math" panose="02040503050406030204" pitchFamily="18" charset="0"/>
                                <a:cs typeface="Times New Roman" panose="02020603050405020304" pitchFamily="18" charset="0"/>
                              </a:rPr>
                              <m:t>𝟎</m:t>
                            </m:r>
                          </m:e>
                          <m:sup>
                            <m:r>
                              <a:rPr lang="en-US" altLang="zh-CN" sz="2400" i="1">
                                <a:solidFill>
                                  <a:srgbClr val="000000"/>
                                </a:solidFill>
                                <a:latin typeface="Cambria Math" panose="02040503050406030204" pitchFamily="18" charset="0"/>
                                <a:cs typeface="Times New Roman" panose="02020603050405020304" pitchFamily="18" charset="0"/>
                              </a:rPr>
                              <m:t>𝟑</m:t>
                            </m:r>
                          </m:sup>
                        </m:sSup>
                      </m:den>
                    </m:f>
                  </m:oMath>
                </a14:m>
                <a:r>
                  <a:rPr lang="zh-CN" altLang="zh-CN" sz="2400">
                    <a:solidFill>
                      <a:srgbClr val="000000"/>
                    </a:solidFill>
                    <a:cs typeface="Times New Roman" panose="02020603050405020304" pitchFamily="18" charset="0"/>
                  </a:rPr>
                  <a:t>　</a:t>
                </a:r>
                <a:endParaRPr lang="zh-CN" altLang="zh-CN" sz="1050">
                  <a:solidFill>
                    <a:srgbClr val="000000"/>
                  </a:solidFill>
                  <a:cs typeface="Times New Roman" panose="02020603050405020304" pitchFamily="18" charset="0"/>
                </a:endParaRPr>
              </a:p>
            </p:txBody>
          </p:sp>
        </mc:Choice>
        <mc:Fallback>
          <p:sp>
            <p:nvSpPr>
              <p:cNvPr id="4" name="矩形 3"/>
              <p:cNvSpPr>
                <a:spLocks noRot="1" noChangeAspect="1" noMove="1" noResize="1" noEditPoints="1" noAdjustHandles="1" noChangeArrowheads="1" noChangeShapeType="1" noTextEdit="1"/>
              </p:cNvSpPr>
              <p:nvPr/>
            </p:nvSpPr>
            <p:spPr>
              <a:xfrm>
                <a:off x="1543480" y="2525613"/>
                <a:ext cx="1183005" cy="960120"/>
              </a:xfrm>
              <a:prstGeom prst="rect">
                <a:avLst/>
              </a:prstGeom>
              <a:blipFill rotWithShape="1">
                <a:blip r:embed="rId3"/>
                <a:stretch>
                  <a:fillRect l="-36" t="-23" r="36" b="23"/>
                </a:stretch>
              </a:blipFill>
            </p:spPr>
            <p:txBody>
              <a:bodyPr/>
              <a:lstStyle/>
              <a:p>
                <a:r>
                  <a:rPr lang="zh-CN" altLang="en-US">
                    <a:noFill/>
                  </a:rPr>
                  <a:t> </a:t>
                </a:r>
              </a:p>
            </p:txBody>
          </p:sp>
        </mc:Fallback>
      </mc:AlternateContent>
      <p:pic>
        <p:nvPicPr>
          <p:cNvPr id="6" name="25lk897.jpg" descr="id:2147493326;FounderCES"/>
          <p:cNvPicPr/>
          <p:nvPr/>
        </p:nvPicPr>
        <p:blipFill>
          <a:blip r:embed="rId4"/>
          <a:stretch>
            <a:fillRect/>
          </a:stretch>
        </p:blipFill>
        <p:spPr>
          <a:xfrm>
            <a:off x="4295006" y="2924944"/>
            <a:ext cx="3829050" cy="22047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内容占位符 9"/>
          <p:cNvSpPr>
            <a:spLocks noGrp="1"/>
          </p:cNvSpPr>
          <p:nvPr>
            <p:ph idx="1"/>
          </p:nvPr>
        </p:nvSpPr>
        <p:spPr>
          <a:xfrm>
            <a:off x="360854" y="746120"/>
            <a:ext cx="11485848" cy="5632311"/>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航天器</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的变轨与对接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变轨的过程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卫星发射后要经过多次变轨才能到达预定轨道，如图所示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）为了节省能量，在赤道上顺着地球自转方向发射卫星到近地圆轨道</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）变轨时在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点点火加速，卫星速度变大，进入椭圆形的转移轨道</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远地点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）再次点火加速，卫星进入预定圆轨道</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，绕地球做匀速圆周运动</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情境2.eps" descr="id:2147493354;FounderCES"/>
          <p:cNvPicPr/>
          <p:nvPr/>
        </p:nvPicPr>
        <p:blipFill>
          <a:blip r:embed="rId1"/>
          <a:stretch>
            <a:fillRect/>
          </a:stretch>
        </p:blipFill>
        <p:spPr>
          <a:xfrm>
            <a:off x="406574" y="836712"/>
            <a:ext cx="1209675" cy="424815"/>
          </a:xfrm>
          <a:prstGeom prst="rect">
            <a:avLst/>
          </a:prstGeom>
        </p:spPr>
      </p:pic>
      <p:pic>
        <p:nvPicPr>
          <p:cNvPr id="4" name="25lk898.jpg" descr="id:2147493361;FounderCES"/>
          <p:cNvPicPr/>
          <p:nvPr/>
        </p:nvPicPr>
        <p:blipFill>
          <a:blip r:embed="rId2"/>
          <a:stretch>
            <a:fillRect/>
          </a:stretch>
        </p:blipFill>
        <p:spPr>
          <a:xfrm>
            <a:off x="8970152" y="1235873"/>
            <a:ext cx="2922270" cy="2695575"/>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746120"/>
            <a:ext cx="11485848" cy="2862322"/>
          </a:xfrm>
        </p:spPr>
        <p:txBody>
          <a:bodyPr/>
          <a:lstStyle/>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变轨的实质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航天器变轨时，先是运行线速率变大或变小，导致需要的向心力发生变化，而此时原本提供航天器向心力的万有引力近乎不变，从而使航天器做离心或近心运动，即导致轨道的半径发生变化；到达预定轨道高度后，再次加速或减速，使航天器在预定轨道上继续运动</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2238241"/>
          </a:xfrm>
        </p:spPr>
        <p:txBody>
          <a:bodyPr/>
          <a:lstStyle/>
          <a:p>
            <a:pPr lvl="0"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航天器的对接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）低轨道飞船与高轨道空间站对接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如图甲所示，低轨道飞船通过合理加速，沿椭圆轨道（</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做离心运动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）追上高轨道空间站，与其完成对接</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2566814" y="3140968"/>
            <a:ext cx="6206590" cy="288032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684244"/>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）同一轨道上的飞船与空间站对接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如图乙所示，后面的飞船先减速降低运行高度，再加速提升运行高度，通过适当控制，使飞船追上空间站时恰好具有与其相同的速度</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2638822" y="2708920"/>
            <a:ext cx="6206590" cy="288032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5078313"/>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山东烟台期中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神舟十九号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载人飞船乘组开展了多项科学实验和空间站运维任务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神舟十九号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飞船在返回过程中经历多次变轨运行，最终成功着陆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如图所示是简化的变轨返回过程，飞船先在圆轨道</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运行，在运动到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点时实施变轨，进入椭圆轨道</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，到达近地点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再次变轨，进入圆轨道</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Ⅲ</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神舟十九号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飞船的变轨运动，下列说法正确的是（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在轨道</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上的速度大于在轨道</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Ⅲ</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上的速度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在轨道</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上的角速度大于在轨道</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Ⅲ</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上的角速度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在轨道</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点经变速进入轨道</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Ⅲ</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后机械能减少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在轨道</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上经过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点的加速度大于在轨道</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上经过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点的</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加速度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89648;FounderCES"/>
          <p:cNvPicPr/>
          <p:nvPr/>
        </p:nvPicPr>
        <p:blipFill>
          <a:blip r:embed="rId1"/>
          <a:stretch>
            <a:fillRect/>
          </a:stretch>
        </p:blipFill>
        <p:spPr>
          <a:xfrm>
            <a:off x="383327" y="908720"/>
            <a:ext cx="1203325" cy="387350"/>
          </a:xfrm>
          <a:prstGeom prst="rect">
            <a:avLst/>
          </a:prstGeom>
        </p:spPr>
      </p:pic>
      <p:pic>
        <p:nvPicPr>
          <p:cNvPr id="4" name="25lk901.jpg" descr="id:2147493389;FounderCES"/>
          <p:cNvPicPr/>
          <p:nvPr/>
        </p:nvPicPr>
        <p:blipFill>
          <a:blip r:embed="rId2"/>
          <a:stretch>
            <a:fillRect/>
          </a:stretch>
        </p:blipFill>
        <p:spPr>
          <a:xfrm>
            <a:off x="8831510" y="3068960"/>
            <a:ext cx="2533650" cy="2287270"/>
          </a:xfrm>
          <a:prstGeom prst="rect">
            <a:avLst/>
          </a:prstGeom>
        </p:spPr>
      </p:pic>
      <p:pic>
        <p:nvPicPr>
          <p:cNvPr id="6" name="24答案.eps" descr="id:2147493403;FounderCES"/>
          <p:cNvPicPr/>
          <p:nvPr/>
        </p:nvPicPr>
        <p:blipFill>
          <a:blip r:embed="rId3"/>
          <a:stretch>
            <a:fillRect/>
          </a:stretch>
        </p:blipFill>
        <p:spPr>
          <a:xfrm>
            <a:off x="408897" y="5971097"/>
            <a:ext cx="1019175" cy="363220"/>
          </a:xfrm>
          <a:prstGeom prst="rect">
            <a:avLst/>
          </a:prstGeom>
        </p:spPr>
      </p:pic>
      <p:sp>
        <p:nvSpPr>
          <p:cNvPr id="2" name="矩形 1"/>
          <p:cNvSpPr/>
          <p:nvPr/>
        </p:nvSpPr>
        <p:spPr>
          <a:xfrm>
            <a:off x="1586652" y="5822389"/>
            <a:ext cx="407484" cy="646331"/>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cs typeface="Times New Roman" panose="02020603050405020304" pitchFamily="18" charset="0"/>
              </a:rPr>
              <a:t>C</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2792239"/>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天体</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运动中相距最近或最远问题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相距最近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两卫星的运转方向相同，两卫星与中心天体在同一直线上且位于天体同侧时，两卫星相距最近，从某次相距最近开始计时，两卫星运动关系满足</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ω</a:t>
            </a:r>
            <a:r>
              <a:rPr lang="en-US" altLang="zh-CN" b="1" i="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ω</a:t>
            </a:r>
            <a:r>
              <a:rPr lang="en-US" altLang="zh-CN" b="1" i="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π</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时，依旧相距最近，如图甲所示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情境3.eps" descr="id:2147493410;FounderCES"/>
          <p:cNvPicPr/>
          <p:nvPr/>
        </p:nvPicPr>
        <p:blipFill>
          <a:blip r:embed="rId1"/>
          <a:stretch>
            <a:fillRect/>
          </a:stretch>
        </p:blipFill>
        <p:spPr>
          <a:xfrm>
            <a:off x="371441" y="908720"/>
            <a:ext cx="1084580" cy="381000"/>
          </a:xfrm>
          <a:prstGeom prst="rect">
            <a:avLst/>
          </a:prstGeom>
        </p:spPr>
      </p:pic>
      <p:pic>
        <p:nvPicPr>
          <p:cNvPr id="2" name="图片 1"/>
          <p:cNvPicPr>
            <a:picLocks noChangeAspect="1"/>
          </p:cNvPicPr>
          <p:nvPr/>
        </p:nvPicPr>
        <p:blipFill>
          <a:blip r:embed="rId2"/>
          <a:stretch>
            <a:fillRect/>
          </a:stretch>
        </p:blipFill>
        <p:spPr>
          <a:xfrm>
            <a:off x="3279944" y="3645024"/>
            <a:ext cx="5647667" cy="2626098"/>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2306955"/>
          </a:xfrm>
        </p:spPr>
        <p:txBody>
          <a:bodyPr/>
          <a:lstStyle/>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相距最远</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两卫星运转方向相同，两卫星与中心天体在同一直线上且位于天体两侧时，两卫星相距最远，从某次相距最近开始计时，两卫星运动关系满足</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ω</a:t>
            </a:r>
            <a:r>
              <a:rPr lang="en-US" altLang="zh-CN" b="1" i="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ω</a:t>
            </a:r>
            <a:r>
              <a:rPr lang="en-US" altLang="zh-CN" b="1" i="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endPar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π</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时，相距最远，如图乙所示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2926854" y="3284984"/>
            <a:ext cx="6194395" cy="288032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564807" y="692696"/>
            <a:ext cx="6380842" cy="648748"/>
          </a:xfrm>
          <a:prstGeom prst="rect">
            <a:avLst/>
          </a:prstGeom>
        </p:spPr>
      </p:pic>
      <p:pic>
        <p:nvPicPr>
          <p:cNvPr id="4" name="知识点1.eps" descr="id:2147489557;FounderCES"/>
          <p:cNvPicPr/>
          <p:nvPr/>
        </p:nvPicPr>
        <p:blipFill>
          <a:blip r:embed="rId2"/>
          <a:stretch>
            <a:fillRect/>
          </a:stretch>
        </p:blipFill>
        <p:spPr>
          <a:xfrm>
            <a:off x="360854" y="1628800"/>
            <a:ext cx="1561465" cy="431165"/>
          </a:xfrm>
          <a:prstGeom prst="rect">
            <a:avLst/>
          </a:prstGeom>
        </p:spPr>
      </p:pic>
      <p:sp>
        <p:nvSpPr>
          <p:cNvPr id="5" name="内容占位符 4"/>
          <p:cNvSpPr>
            <a:spLocks noGrp="1"/>
          </p:cNvSpPr>
          <p:nvPr>
            <p:ph idx="1"/>
          </p:nvPr>
        </p:nvSpPr>
        <p:spPr>
          <a:xfrm>
            <a:off x="360854" y="1484784"/>
            <a:ext cx="11485848" cy="3900235"/>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古希腊</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人的探索</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毕达哥拉斯从美学观念出发，认为宇宙中所有天体的形状都应该是球形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亚里士多德认为，地球在宇宙的中心静止不动，其他星体绕地球转动，这很好地解释了天体升落的现象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阿波罗尼奥斯认为行星沿某一圆周（</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）运动，该圆周的圆心沿另一圆周（</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均轮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）绕地球运动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因此，以地球为中心看行星时，行星会时而顺行，时而逆行，其亮度也会因与地球距离的改变而改变</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620688"/>
            <a:ext cx="11485848" cy="5078313"/>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山东青岛第一中学检测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）太阳系内的各行星几乎在同一平面内沿同一方向绕太阳做圆周运动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如图所示，当金星恰好运行到地球和太阳之间，且三者排成一条直线的现象，天文学称为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金星凌日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；当太阳位于金星和地球之间，且三者排成一条直线的现象，天文学称为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金星合日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已知金星与太阳间的距离约为地球和太阳间距离的</a:t>
            </a:r>
            <a:r>
              <a:rPr lang="en-US" altLang="zh-CN" b="1">
                <a:solidFill>
                  <a:srgbClr val="000000"/>
                </a:solidFill>
                <a:ea typeface="宋体" panose="02010600030101010101" pitchFamily="2" charset="-122"/>
                <a:cs typeface="Times New Roman" panose="02020603050405020304" pitchFamily="18" charset="0"/>
              </a:rPr>
              <a:t>0.7</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下列说法正确的有（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金星绕太阳运动的周期约为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金星凌日</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的周期小于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从某次</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金星凌日</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到最近的</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金星合日</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的时间小于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从某次</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金星凌日</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到最近的</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金星合日</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的时间大于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3.eps" descr="id:2147489711;FounderCES"/>
          <p:cNvPicPr/>
          <p:nvPr/>
        </p:nvPicPr>
        <p:blipFill>
          <a:blip r:embed="rId1"/>
          <a:stretch>
            <a:fillRect/>
          </a:stretch>
        </p:blipFill>
        <p:spPr>
          <a:xfrm>
            <a:off x="360854" y="836712"/>
            <a:ext cx="1203325" cy="387350"/>
          </a:xfrm>
          <a:prstGeom prst="rect">
            <a:avLst/>
          </a:prstGeom>
        </p:spPr>
      </p:pic>
      <p:pic>
        <p:nvPicPr>
          <p:cNvPr id="6" name="25lk904.jpg" descr="id:2147493438;FounderCES"/>
          <p:cNvPicPr/>
          <p:nvPr/>
        </p:nvPicPr>
        <p:blipFill>
          <a:blip r:embed="rId2"/>
          <a:stretch>
            <a:fillRect/>
          </a:stretch>
        </p:blipFill>
        <p:spPr>
          <a:xfrm>
            <a:off x="9047534" y="3030366"/>
            <a:ext cx="2574290" cy="2924175"/>
          </a:xfrm>
          <a:prstGeom prst="rect">
            <a:avLst/>
          </a:prstGeom>
        </p:spPr>
      </p:pic>
      <p:pic>
        <p:nvPicPr>
          <p:cNvPr id="7" name="24答案.eps" descr="id:2147493452;FounderCES"/>
          <p:cNvPicPr/>
          <p:nvPr/>
        </p:nvPicPr>
        <p:blipFill>
          <a:blip r:embed="rId3"/>
          <a:stretch>
            <a:fillRect/>
          </a:stretch>
        </p:blipFill>
        <p:spPr>
          <a:xfrm>
            <a:off x="408889" y="5826349"/>
            <a:ext cx="934720" cy="333375"/>
          </a:xfrm>
          <a:prstGeom prst="rect">
            <a:avLst/>
          </a:prstGeom>
        </p:spPr>
      </p:pic>
      <p:sp>
        <p:nvSpPr>
          <p:cNvPr id="2" name="矩形 1"/>
          <p:cNvSpPr/>
          <p:nvPr/>
        </p:nvSpPr>
        <p:spPr>
          <a:xfrm>
            <a:off x="1486694" y="5661248"/>
            <a:ext cx="630301" cy="646331"/>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cs typeface="Times New Roman" panose="02020603050405020304" pitchFamily="18" charset="0"/>
              </a:rPr>
              <a:t>AC</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8" name="内容占位符 7"/>
              <p:cNvSpPr>
                <a:spLocks noGrp="1"/>
              </p:cNvSpPr>
              <p:nvPr>
                <p:ph idx="1"/>
              </p:nvPr>
            </p:nvSpPr>
            <p:spPr>
              <a:xfrm>
                <a:off x="360854" y="332656"/>
                <a:ext cx="11485848" cy="5212080"/>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万有引力提供向心力有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𝑴𝒎</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2π</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𝑮𝑴</m:t>
                            </m:r>
                          </m:den>
                        </m:f>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m:rPr>
                                <m:nor/>
                              </m:rPr>
                              <a:rPr lang="zh-CN" altLang="zh-CN" b="1" baseline="8000">
                                <a:solidFill>
                                  <a:srgbClr val="000000"/>
                                </a:solidFill>
                                <a:latin typeface="Cambria Math" panose="02040503050406030204" pitchFamily="18" charset="0"/>
                                <a:ea typeface="宋体" panose="02010600030101010101" pitchFamily="2" charset="-122"/>
                                <a:cs typeface="Times New Roman" panose="02020603050405020304" pitchFamily="18" charset="0"/>
                              </a:rPr>
                              <m:t>金</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m:rPr>
                                <m:nor/>
                              </m:rPr>
                              <a:rPr lang="zh-CN"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地</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b>
                                <m:r>
                                  <m:rPr>
                                    <m:nor/>
                                  </m:rPr>
                                  <a:rPr lang="zh-CN" altLang="zh-CN" b="1" baseline="8000">
                                    <a:solidFill>
                                      <a:srgbClr val="000000"/>
                                    </a:solidFill>
                                    <a:latin typeface="Cambria Math" panose="02040503050406030204" pitchFamily="18" charset="0"/>
                                    <a:ea typeface="宋体" panose="02010600030101010101" pitchFamily="2" charset="-122"/>
                                    <a:cs typeface="Times New Roman" panose="02020603050405020304" pitchFamily="18" charset="0"/>
                                  </a:rPr>
                                  <m:t>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bSup>
                          </m:num>
                          <m:den>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b>
                                <m:r>
                                  <m:rPr>
                                    <m:nor/>
                                  </m:rPr>
                                  <a:rPr lang="zh-CN"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地</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bSup>
                          </m:den>
                        </m:f>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e>
                    </m:rad>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ea typeface="宋体" panose="02010600030101010101" pitchFamily="2" charset="-122"/>
                    <a:cs typeface="Times New Roman" panose="02020603050405020304" pitchFamily="18" charset="0"/>
                  </a:rPr>
                  <a:t>0.6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ea typeface="宋体" panose="02010600030101010101" pitchFamily="2" charset="-122"/>
                    <a:cs typeface="Times New Roman" panose="02020603050405020304" pitchFamily="18" charset="0"/>
                  </a:rPr>
                  <a:t>0.6</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金星凌日</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的周期为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2π</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ω</a:t>
                </a:r>
                <a:r>
                  <a:rPr lang="zh-CN" altLang="zh-CN" b="1" baseline="-250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ω</a:t>
                </a:r>
                <a:r>
                  <a:rPr lang="zh-CN" altLang="zh-CN" b="1" baseline="-250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m:rPr>
                                <m:nor/>
                              </m:rPr>
                              <a:rPr lang="zh-CN"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金</m:t>
                            </m:r>
                          </m:sub>
                        </m:sSub>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m:rPr>
                                <m:nor/>
                              </m:rPr>
                              <a:rPr lang="zh-CN"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地</m:t>
                            </m:r>
                          </m:sub>
                        </m:sSub>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ea typeface="+mj-ea"/>
                    <a:cs typeface="Times New Roman" panose="02020603050405020304" pitchFamily="18" charset="0"/>
                  </a:rPr>
                  <a:t>1.5</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设从某次</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金星凌日</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到最近的</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金星合日</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的时间为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baseline="-250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金</m:t>
                            </m:r>
                          </m:sub>
                        </m:sSub>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m:rPr>
                                <m:nor/>
                              </m:rPr>
                              <a:rPr lang="zh-CN"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地</m:t>
                            </m:r>
                          </m:sub>
                        </m:sSub>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ea typeface="宋体" panose="02010600030101010101" pitchFamily="2" charset="-122"/>
                    <a:cs typeface="Times New Roman" panose="02020603050405020304" pitchFamily="18" charset="0"/>
                  </a:rPr>
                  <a:t>.75</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8" name="内容占位符 7"/>
              <p:cNvSpPr>
                <a:spLocks noRot="1" noChangeAspect="1" noMove="1" noResize="1" noEditPoints="1" noAdjustHandles="1" noChangeArrowheads="1" noChangeShapeType="1" noTextEdit="1"/>
              </p:cNvSpPr>
              <p:nvPr>
                <p:ph idx="1"/>
              </p:nvPr>
            </p:nvSpPr>
            <p:spPr>
              <a:xfrm>
                <a:off x="360854" y="332656"/>
                <a:ext cx="11485848" cy="5212080"/>
              </a:xfrm>
              <a:blipFill rotWithShape="1">
                <a:blip r:embed="rId1"/>
                <a:stretch>
                  <a:fillRect l="-2" t="-11" r="1" b="11"/>
                </a:stretch>
              </a:blipFill>
            </p:spPr>
            <p:txBody>
              <a:bodyPr/>
              <a:lstStyle/>
              <a:p>
                <a:r>
                  <a:rPr lang="zh-CN" altLang="en-US">
                    <a:noFill/>
                  </a:rPr>
                  <a:t> </a:t>
                </a:r>
              </a:p>
            </p:txBody>
          </p:sp>
        </mc:Fallback>
      </mc:AlternateContent>
      <p:pic>
        <p:nvPicPr>
          <p:cNvPr id="5" name="24解析.eps" descr="id:2147493445;FounderCES"/>
          <p:cNvPicPr/>
          <p:nvPr/>
        </p:nvPicPr>
        <p:blipFill>
          <a:blip r:embed="rId2"/>
          <a:stretch>
            <a:fillRect/>
          </a:stretch>
        </p:blipFill>
        <p:spPr>
          <a:xfrm>
            <a:off x="346078" y="1124744"/>
            <a:ext cx="1122045" cy="40005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684244"/>
          </a:xfrm>
        </p:spPr>
        <p:txBody>
          <a:bodyPr/>
          <a:lstStyle/>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公元</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年前后，托勒密对前人的观测成果和理论进行总结，提出了地心体系，该体系可以解释已知天体的运动，在很长的历史时期人们都利用这一模型预测天体的位置</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4" name="25lk896.jpg" descr="id:2147493277;FounderCES"/>
          <p:cNvPicPr/>
          <p:nvPr/>
        </p:nvPicPr>
        <p:blipFill>
          <a:blip r:embed="rId1"/>
          <a:stretch>
            <a:fillRect/>
          </a:stretch>
        </p:blipFill>
        <p:spPr>
          <a:xfrm>
            <a:off x="3574926" y="1988840"/>
            <a:ext cx="4286250" cy="431101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2.eps" descr="id:2147489564;FounderCES"/>
          <p:cNvPicPr/>
          <p:nvPr/>
        </p:nvPicPr>
        <p:blipFill>
          <a:blip r:embed="rId1"/>
          <a:stretch>
            <a:fillRect/>
          </a:stretch>
        </p:blipFill>
        <p:spPr>
          <a:xfrm>
            <a:off x="360854" y="908720"/>
            <a:ext cx="1623695" cy="431165"/>
          </a:xfrm>
          <a:prstGeom prst="rect">
            <a:avLst/>
          </a:prstGeom>
        </p:spPr>
      </p:pic>
      <p:sp>
        <p:nvSpPr>
          <p:cNvPr id="4" name="内容占位符 3"/>
          <p:cNvSpPr>
            <a:spLocks noGrp="1"/>
          </p:cNvSpPr>
          <p:nvPr>
            <p:ph idx="1"/>
          </p:nvPr>
        </p:nvSpPr>
        <p:spPr>
          <a:xfrm>
            <a:off x="360854" y="743373"/>
            <a:ext cx="11485848" cy="5008230"/>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文艺复兴</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的撞击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世纪中期，文艺复兴的浪潮冲击了自中世纪以来长期禁锢人们思想的枷锁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1543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年，波兰天文学家哥白尼临终时，正式提出了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日心说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哥白尼认为：太阳是宇宙的中心，水星、金星、地球、火星、木星及土星都绕太阳做匀速圆周运动，月球是地球的卫星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哥白尼的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日心说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可以简洁地描述行星运动，并能更清楚地解释诸多天文现象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第谷</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布拉赫是丹麦杰出的天文观测家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当时尚未发明望远镜，他通过自制的观测仪器对星体进行认真系统的观测，使当时的测量误差从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降低到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他的测量结果表明，托勒密与哥白尼的理论计算结果都与观测数据不相符</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792239"/>
          </a:xfrm>
        </p:spPr>
        <p:txBody>
          <a:bodyPr/>
          <a:lstStyle/>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开普勒研究了第谷连续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年的观测数据，希望进一步解释哥白尼的行星圆形轨道，却以失败而告终，他的结果与第谷的观测数据至少有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的误差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开普勒相信这不是第谷的粗心造成的，而是哥白尼的理论还需要进一步完善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从此，他开始研究行星的非匀速、非圆周运动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经过多年的埋头计算，开普勒最终发现了更为精确的行星运动规律，并先后提出了</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三大定律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46237"/>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牛顿</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的大综合</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牛顿在前人研究的基础上，逐步建立了万有引力定律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他证明了物体围绕中心运动时需要向心力；沿轨道运行的每个质点既是被吸引的物体，也是具有吸引力的中心，继而推广到宇宙中的物体都在彼此吸引</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在此基础上，牛顿最终给出了具有科学革命价值的万有引力定律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牛顿的</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万有引力定律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是物理学的第一次大综合，它将地上的力学与天上的力学统一起来，形成了以牛顿三大运动定律为基础的力学体系</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4" name="知识点3.eps" descr="id:2147493291;FounderCES"/>
          <p:cNvPicPr/>
          <p:nvPr/>
        </p:nvPicPr>
        <p:blipFill>
          <a:blip r:embed="rId1"/>
          <a:stretch>
            <a:fillRect/>
          </a:stretch>
        </p:blipFill>
        <p:spPr>
          <a:xfrm>
            <a:off x="406574" y="836712"/>
            <a:ext cx="1720215" cy="4572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08230"/>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人类</a:t>
            </a:r>
            <a:r>
              <a:rPr lang="en-US" altLang="zh-CN" b="1">
                <a:solidFill>
                  <a:srgbClr val="1EB26A"/>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飞天</a:t>
            </a:r>
            <a:r>
              <a:rPr lang="en-US" altLang="zh-CN" b="1">
                <a:solidFill>
                  <a:srgbClr val="1EB26A"/>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梦的实现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1957</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日，苏联的人造地球卫星上天，震惊了世界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年我国发射了第一颗人造地球卫星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东方红一号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，成为世界上第五个发射人造地球卫星的国家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1961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日，世界上第一艘载人宇宙飞船发射升空，苏联宇航员加加林成功完成了人类第一次环绕地球的飞行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1969</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日，美国的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阿波罗十一号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宇宙飞船将人类送上了月球</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日，苏联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礼炮一号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空间站成为人类进入太空的第一个空间站</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日，苏联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火星三号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探测器在火星表面着陆</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4" name="知识点4.eps" descr="id:2147493298;FounderCES"/>
          <p:cNvPicPr/>
          <p:nvPr/>
        </p:nvPicPr>
        <p:blipFill>
          <a:blip r:embed="rId1"/>
          <a:stretch>
            <a:fillRect/>
          </a:stretch>
        </p:blipFill>
        <p:spPr>
          <a:xfrm>
            <a:off x="478582" y="908720"/>
            <a:ext cx="1457325" cy="38671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792239"/>
          </a:xfrm>
        </p:spPr>
        <p:txBody>
          <a:bodyPr/>
          <a:lstStyle/>
          <a:p>
            <a:pPr indent="612140"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1981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日，美国的第一架航天飞机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哥伦比亚号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成功发射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神舟五号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载人飞船成功发射，中国成为世界上第三个独立掌握载人航天技术的国家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在人类探索太空的过程中，有不少先驱者献出了宝贵的生命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然而，他们的精神却激励着人们对太空坚持不懈地探索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412776"/>
            <a:ext cx="11485848" cy="5078313"/>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天体</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运动模型的建构方法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质点模型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在天体运动中，当天体自身的半径与运动半径相差很大时，一般可将环绕天体视为</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质点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，将中心天体看成位于运行轨迹圆心（</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或焦点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）位置的质点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匀速圆周运动模型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天体实际运行的轨道大多是椭圆，在问题的简化处理中，通常将其抽象为</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圆周运动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应当注意的是，若视为圆形轨道上的运动，环绕天体的运动速率和半径不变；若视为椭圆轨道上的运动，环绕天体的速率会发生变化，且在距离中心天体最近时速率达到最大，在距离中心天体最远时速率达到最小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4情境通.eps" descr="id:2147493305;FounderCES"/>
          <p:cNvPicPr/>
          <p:nvPr/>
        </p:nvPicPr>
        <p:blipFill>
          <a:blip r:embed="rId1">
            <a:clrChange>
              <a:clrFrom>
                <a:srgbClr val="000000">
                  <a:alpha val="0"/>
                </a:srgbClr>
              </a:clrFrom>
              <a:clrTo>
                <a:srgbClr val="000000">
                  <a:alpha val="0"/>
                </a:srgbClr>
              </a:clrTo>
            </a:clrChange>
          </a:blip>
          <a:stretch>
            <a:fillRect/>
          </a:stretch>
        </p:blipFill>
        <p:spPr>
          <a:xfrm>
            <a:off x="2638822" y="836712"/>
            <a:ext cx="5715000" cy="579120"/>
          </a:xfrm>
          <a:prstGeom prst="rect">
            <a:avLst/>
          </a:prstGeom>
        </p:spPr>
      </p:pic>
      <p:pic>
        <p:nvPicPr>
          <p:cNvPr id="7" name="情境1.eps" descr="id:2147493312;FounderCES"/>
          <p:cNvPicPr/>
          <p:nvPr/>
        </p:nvPicPr>
        <p:blipFill>
          <a:blip r:embed="rId2"/>
          <a:stretch>
            <a:fillRect/>
          </a:stretch>
        </p:blipFill>
        <p:spPr>
          <a:xfrm>
            <a:off x="341286" y="1556792"/>
            <a:ext cx="1165860" cy="409575"/>
          </a:xfrm>
          <a:prstGeom prst="rect">
            <a:avLst/>
          </a:prstGeom>
        </p:spPr>
      </p:pic>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chemeClr val="tx1"/>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4001</Words>
  <Application>WPS 演示</Application>
  <PresentationFormat>自定义</PresentationFormat>
  <Paragraphs>97</Paragraphs>
  <Slides>21</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21</vt:i4>
      </vt:variant>
    </vt:vector>
  </HeadingPairs>
  <TitlesOfParts>
    <vt:vector size="32" baseType="lpstr">
      <vt:lpstr>Arial</vt:lpstr>
      <vt:lpstr>宋体</vt:lpstr>
      <vt:lpstr>Wingdings</vt:lpstr>
      <vt:lpstr>Times New Roman</vt:lpstr>
      <vt:lpstr>楷体</vt:lpstr>
      <vt:lpstr>微软雅黑</vt:lpstr>
      <vt:lpstr>黑体</vt:lpstr>
      <vt:lpstr>Cambria Math</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Azrael</cp:lastModifiedBy>
  <cp:revision>596</cp:revision>
  <dcterms:created xsi:type="dcterms:W3CDTF">2020-11-06T05:24:00Z</dcterms:created>
  <dcterms:modified xsi:type="dcterms:W3CDTF">2025-11-06T08:36:22Z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9276288328454A6CAC8056AE75E5AF1A_12</vt:lpwstr>
  </property>
</Properties>
</file>